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1" r:id="rId3"/>
    <p:sldId id="258" r:id="rId4"/>
    <p:sldId id="263" r:id="rId5"/>
    <p:sldId id="262" r:id="rId6"/>
    <p:sldId id="264"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964" y="4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98A0D4A-131F-4F73-8722-2FF8F47BE402}"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DBB34E-AE45-4E70-9ED5-3DCCF7C5ABC4}" type="slidenum">
              <a:rPr lang="en-US" smtClean="0"/>
              <a:t>‹#›</a:t>
            </a:fld>
            <a:endParaRPr lang="en-US"/>
          </a:p>
        </p:txBody>
      </p:sp>
    </p:spTree>
    <p:extLst>
      <p:ext uri="{BB962C8B-B14F-4D97-AF65-F5344CB8AC3E}">
        <p14:creationId xmlns:p14="http://schemas.microsoft.com/office/powerpoint/2010/main" val="4249475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8A0D4A-131F-4F73-8722-2FF8F47BE402}"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DBB34E-AE45-4E70-9ED5-3DCCF7C5ABC4}" type="slidenum">
              <a:rPr lang="en-US" smtClean="0"/>
              <a:t>‹#›</a:t>
            </a:fld>
            <a:endParaRPr lang="en-US"/>
          </a:p>
        </p:txBody>
      </p:sp>
    </p:spTree>
    <p:extLst>
      <p:ext uri="{BB962C8B-B14F-4D97-AF65-F5344CB8AC3E}">
        <p14:creationId xmlns:p14="http://schemas.microsoft.com/office/powerpoint/2010/main" val="1761276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8A0D4A-131F-4F73-8722-2FF8F47BE402}"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DBB34E-AE45-4E70-9ED5-3DCCF7C5ABC4}" type="slidenum">
              <a:rPr lang="en-US" smtClean="0"/>
              <a:t>‹#›</a:t>
            </a:fld>
            <a:endParaRPr lang="en-US"/>
          </a:p>
        </p:txBody>
      </p:sp>
    </p:spTree>
    <p:extLst>
      <p:ext uri="{BB962C8B-B14F-4D97-AF65-F5344CB8AC3E}">
        <p14:creationId xmlns:p14="http://schemas.microsoft.com/office/powerpoint/2010/main" val="3020552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2D1F596-25EA-47ED-93D1-F351803F277D}" type="datetimeFigureOut">
              <a:rPr kumimoji="0" lang="en-US" sz="90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12/7/2023</a:t>
            </a:fld>
            <a:endParaRPr kumimoji="0" lang="en-US"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all" spc="0" normalizeH="0" baseline="0" noProof="0">
              <a:ln>
                <a:noFill/>
              </a:ln>
              <a:solidFill>
                <a:srgbClr val="FFFFFF"/>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981C9AC-2A05-43A5-965B-5F2F7DC03D04}"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6611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2D1F596-25EA-47ED-93D1-F351803F277D}" type="datetimeFigureOut">
              <a:rPr kumimoji="0" lang="en-US" sz="90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12/7/2023</a:t>
            </a:fld>
            <a:endParaRPr kumimoji="0" lang="en-US"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all" spc="0" normalizeH="0" baseline="0" noProof="0">
              <a:ln>
                <a:noFill/>
              </a:ln>
              <a:solidFill>
                <a:srgbClr val="FFFFFF"/>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981C9AC-2A05-43A5-965B-5F2F7DC03D04}"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939555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2D1F596-25EA-47ED-93D1-F351803F277D}" type="datetimeFigureOut">
              <a:rPr kumimoji="0" lang="en-US" sz="90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12/7/2023</a:t>
            </a:fld>
            <a:endParaRPr kumimoji="0" lang="en-US"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all" spc="0" normalizeH="0" baseline="0" noProof="0">
              <a:ln>
                <a:noFill/>
              </a:ln>
              <a:solidFill>
                <a:srgbClr val="FFFFFF"/>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981C9AC-2A05-43A5-965B-5F2F7DC03D04}"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37449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5"/>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7"/>
            <a:ext cx="493776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2D1F596-25EA-47ED-93D1-F351803F277D}" type="datetimeFigureOut">
              <a:rPr kumimoji="0" lang="en-US" sz="90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12/7/2023</a:t>
            </a:fld>
            <a:endParaRPr kumimoji="0" lang="en-US"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all" spc="0" normalizeH="0" baseline="0" noProof="0">
              <a:ln>
                <a:noFill/>
              </a:ln>
              <a:solidFill>
                <a:srgbClr val="FFFFFF"/>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981C9AC-2A05-43A5-965B-5F2F7DC03D04}"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404694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5"/>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2D1F596-25EA-47ED-93D1-F351803F277D}" type="datetimeFigureOut">
              <a:rPr kumimoji="0" lang="en-US" sz="90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12/7/2023</a:t>
            </a:fld>
            <a:endParaRPr kumimoji="0" lang="en-US"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all" spc="0" normalizeH="0" baseline="0" noProof="0">
              <a:ln>
                <a:noFill/>
              </a:ln>
              <a:solidFill>
                <a:srgbClr val="FFFFFF"/>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981C9AC-2A05-43A5-965B-5F2F7DC03D04}"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37978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2D1F596-25EA-47ED-93D1-F351803F277D}" type="datetimeFigureOut">
              <a:rPr kumimoji="0" lang="en-US" sz="90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12/7/2023</a:t>
            </a:fld>
            <a:endParaRPr kumimoji="0" lang="en-US"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all" spc="0" normalizeH="0" baseline="0" noProof="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981C9AC-2A05-43A5-965B-5F2F7DC03D04}"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415911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2D1F596-25EA-47ED-93D1-F351803F277D}" type="datetimeFigureOut">
              <a:rPr kumimoji="0" lang="en-US" sz="90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12/7/2023</a:t>
            </a:fld>
            <a:endParaRPr kumimoji="0" lang="en-US"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lvl1pPr>
              <a:defRPr>
                <a:solidFill>
                  <a:srgbClr val="FFFFFF"/>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all" spc="0" normalizeH="0" baseline="0" noProof="0">
              <a:ln>
                <a:noFill/>
              </a:ln>
              <a:solidFill>
                <a:srgbClr val="FFFFFF"/>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981C9AC-2A05-43A5-965B-5F2F7DC03D04}"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302941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18"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613650" y="731520"/>
            <a:ext cx="6679191"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3" y="6459787"/>
            <a:ext cx="2618511" cy="365125"/>
          </a:xfrm>
        </p:spPr>
        <p:txBody>
          <a:bodyPr/>
          <a:lstStyle>
            <a:lvl1pPr algn="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02D1F596-25EA-47ED-93D1-F351803F277D}" type="datetimeFigureOut">
              <a:rPr kumimoji="0" lang="en-US" sz="90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12/7/2023</a:t>
            </a:fld>
            <a:endParaRPr kumimoji="0" lang="en-US"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a:xfrm>
            <a:off x="4800600" y="6459787"/>
            <a:ext cx="4648200" cy="365125"/>
          </a:xfrm>
        </p:spPr>
        <p:txBody>
          <a:bodyPr/>
          <a:lstStyle>
            <a:lvl1pPr algn="l">
              <a:defRPr>
                <a:solidFill>
                  <a:schemeClr val="tx2"/>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all" spc="0" normalizeH="0" baseline="0" noProof="0">
              <a:ln>
                <a:noFill/>
              </a:ln>
              <a:solidFill>
                <a:srgbClr val="637052"/>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981C9AC-2A05-43A5-965B-5F2F7DC03D04}" type="slidenum">
              <a:rPr kumimoji="0" lang="en-US" sz="1050" b="0" i="0" u="none" strike="noStrike" kern="1200" cap="none" spc="0" normalizeH="0" baseline="0" noProof="0" smtClean="0">
                <a:ln>
                  <a:noFill/>
                </a:ln>
                <a:solidFill>
                  <a:srgbClr val="637052"/>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a:ln>
                <a:noFill/>
              </a:ln>
              <a:solidFill>
                <a:srgbClr val="637052"/>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80095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8A0D4A-131F-4F73-8722-2FF8F47BE402}"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DBB34E-AE45-4E70-9ED5-3DCCF7C5ABC4}" type="slidenum">
              <a:rPr lang="en-US" smtClean="0"/>
              <a:t>‹#›</a:t>
            </a:fld>
            <a:endParaRPr lang="en-US"/>
          </a:p>
        </p:txBody>
      </p:sp>
    </p:spTree>
    <p:extLst>
      <p:ext uri="{BB962C8B-B14F-4D97-AF65-F5344CB8AC3E}">
        <p14:creationId xmlns:p14="http://schemas.microsoft.com/office/powerpoint/2010/main" val="37839877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936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7"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79" y="5907024"/>
            <a:ext cx="1011936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2D1F596-25EA-47ED-93D1-F351803F277D}" type="datetimeFigureOut">
              <a:rPr kumimoji="0" lang="en-US" sz="90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12/7/2023</a:t>
            </a:fld>
            <a:endParaRPr kumimoji="0" lang="en-US"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all" spc="0" normalizeH="0" baseline="0" noProof="0">
              <a:ln>
                <a:noFill/>
              </a:ln>
              <a:solidFill>
                <a:srgbClr val="FFFFFF"/>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981C9AC-2A05-43A5-965B-5F2F7DC03D04}"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85699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2D1F596-25EA-47ED-93D1-F351803F277D}" type="datetimeFigureOut">
              <a:rPr kumimoji="0" lang="en-US" sz="90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12/7/2023</a:t>
            </a:fld>
            <a:endParaRPr kumimoji="0" lang="en-US"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all" spc="0" normalizeH="0" baseline="0" noProof="0">
              <a:ln>
                <a:noFill/>
              </a:ln>
              <a:solidFill>
                <a:srgbClr val="FFFFFF"/>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981C9AC-2A05-43A5-965B-5F2F7DC03D04}"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676089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1" y="414780"/>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414779"/>
            <a:ext cx="7734300" cy="5757420"/>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2D1F596-25EA-47ED-93D1-F351803F277D}" type="datetimeFigureOut">
              <a:rPr kumimoji="0" lang="en-US" sz="90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12/7/2023</a:t>
            </a:fld>
            <a:endParaRPr kumimoji="0" lang="en-US"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all" spc="0" normalizeH="0" baseline="0" noProof="0">
              <a:ln>
                <a:noFill/>
              </a:ln>
              <a:solidFill>
                <a:srgbClr val="FFFFFF"/>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981C9AC-2A05-43A5-965B-5F2F7DC03D04}"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79468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98A0D4A-131F-4F73-8722-2FF8F47BE402}"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DBB34E-AE45-4E70-9ED5-3DCCF7C5ABC4}" type="slidenum">
              <a:rPr lang="en-US" smtClean="0"/>
              <a:t>‹#›</a:t>
            </a:fld>
            <a:endParaRPr lang="en-US"/>
          </a:p>
        </p:txBody>
      </p:sp>
    </p:spTree>
    <p:extLst>
      <p:ext uri="{BB962C8B-B14F-4D97-AF65-F5344CB8AC3E}">
        <p14:creationId xmlns:p14="http://schemas.microsoft.com/office/powerpoint/2010/main" val="2347529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98A0D4A-131F-4F73-8722-2FF8F47BE402}" type="datetimeFigureOut">
              <a:rPr lang="en-US" smtClean="0"/>
              <a:t>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DBB34E-AE45-4E70-9ED5-3DCCF7C5ABC4}" type="slidenum">
              <a:rPr lang="en-US" smtClean="0"/>
              <a:t>‹#›</a:t>
            </a:fld>
            <a:endParaRPr lang="en-US"/>
          </a:p>
        </p:txBody>
      </p:sp>
    </p:spTree>
    <p:extLst>
      <p:ext uri="{BB962C8B-B14F-4D97-AF65-F5344CB8AC3E}">
        <p14:creationId xmlns:p14="http://schemas.microsoft.com/office/powerpoint/2010/main" val="425860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98A0D4A-131F-4F73-8722-2FF8F47BE402}" type="datetimeFigureOut">
              <a:rPr lang="en-US" smtClean="0"/>
              <a:t>12/7/2023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DBB34E-AE45-4E70-9ED5-3DCCF7C5ABC4}" type="slidenum">
              <a:rPr lang="en-US" smtClean="0"/>
              <a:t>‹#›</a:t>
            </a:fld>
            <a:endParaRPr lang="en-US"/>
          </a:p>
        </p:txBody>
      </p:sp>
    </p:spTree>
    <p:extLst>
      <p:ext uri="{BB962C8B-B14F-4D97-AF65-F5344CB8AC3E}">
        <p14:creationId xmlns:p14="http://schemas.microsoft.com/office/powerpoint/2010/main" val="609834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98A0D4A-131F-4F73-8722-2FF8F47BE402}" type="datetimeFigureOut">
              <a:rPr lang="en-US" smtClean="0"/>
              <a:t>12/7/2023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DBB34E-AE45-4E70-9ED5-3DCCF7C5ABC4}" type="slidenum">
              <a:rPr lang="en-US" smtClean="0"/>
              <a:t>‹#›</a:t>
            </a:fld>
            <a:endParaRPr lang="en-US"/>
          </a:p>
        </p:txBody>
      </p:sp>
    </p:spTree>
    <p:extLst>
      <p:ext uri="{BB962C8B-B14F-4D97-AF65-F5344CB8AC3E}">
        <p14:creationId xmlns:p14="http://schemas.microsoft.com/office/powerpoint/2010/main" val="2793218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8A0D4A-131F-4F73-8722-2FF8F47BE402}" type="datetimeFigureOut">
              <a:rPr lang="en-US" smtClean="0"/>
              <a:t>12/7/2023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DBB34E-AE45-4E70-9ED5-3DCCF7C5ABC4}" type="slidenum">
              <a:rPr lang="en-US" smtClean="0"/>
              <a:t>‹#›</a:t>
            </a:fld>
            <a:endParaRPr lang="en-US"/>
          </a:p>
        </p:txBody>
      </p:sp>
    </p:spTree>
    <p:extLst>
      <p:ext uri="{BB962C8B-B14F-4D97-AF65-F5344CB8AC3E}">
        <p14:creationId xmlns:p14="http://schemas.microsoft.com/office/powerpoint/2010/main" val="922579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98A0D4A-131F-4F73-8722-2FF8F47BE402}" type="datetimeFigureOut">
              <a:rPr lang="en-US" smtClean="0"/>
              <a:t>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DBB34E-AE45-4E70-9ED5-3DCCF7C5ABC4}" type="slidenum">
              <a:rPr lang="en-US" smtClean="0"/>
              <a:t>‹#›</a:t>
            </a:fld>
            <a:endParaRPr lang="en-US"/>
          </a:p>
        </p:txBody>
      </p:sp>
    </p:spTree>
    <p:extLst>
      <p:ext uri="{BB962C8B-B14F-4D97-AF65-F5344CB8AC3E}">
        <p14:creationId xmlns:p14="http://schemas.microsoft.com/office/powerpoint/2010/main" val="2241972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98A0D4A-131F-4F73-8722-2FF8F47BE402}" type="datetimeFigureOut">
              <a:rPr lang="en-US" smtClean="0"/>
              <a:t>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DBB34E-AE45-4E70-9ED5-3DCCF7C5ABC4}" type="slidenum">
              <a:rPr lang="en-US" smtClean="0"/>
              <a:t>‹#›</a:t>
            </a:fld>
            <a:endParaRPr lang="en-US"/>
          </a:p>
        </p:txBody>
      </p:sp>
    </p:spTree>
    <p:extLst>
      <p:ext uri="{BB962C8B-B14F-4D97-AF65-F5344CB8AC3E}">
        <p14:creationId xmlns:p14="http://schemas.microsoft.com/office/powerpoint/2010/main" val="777562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8A0D4A-131F-4F73-8722-2FF8F47BE402}" type="datetimeFigureOut">
              <a:rPr lang="en-US" smtClean="0"/>
              <a:t>12/7/2023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DBB34E-AE45-4E70-9ED5-3DCCF7C5ABC4}" type="slidenum">
              <a:rPr lang="en-US" smtClean="0"/>
              <a:t>‹#›</a:t>
            </a:fld>
            <a:endParaRPr lang="en-US"/>
          </a:p>
        </p:txBody>
      </p:sp>
    </p:spTree>
    <p:extLst>
      <p:ext uri="{BB962C8B-B14F-4D97-AF65-F5344CB8AC3E}">
        <p14:creationId xmlns:p14="http://schemas.microsoft.com/office/powerpoint/2010/main" val="2324386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7" name="Rectangle 6"/>
          <p:cNvSpPr/>
          <p:nvPr/>
        </p:nvSpPr>
        <p:spPr>
          <a:xfrm>
            <a:off x="1" y="6400800"/>
            <a:ext cx="12192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 y="6334316"/>
            <a:ext cx="12192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5"/>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79" y="1845734"/>
            <a:ext cx="10058401"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2" y="6459787"/>
            <a:ext cx="2472271" cy="365125"/>
          </a:xfrm>
          <a:prstGeom prst="rect">
            <a:avLst/>
          </a:prstGeom>
        </p:spPr>
        <p:txBody>
          <a:bodyPr vert="horz" lIns="91440" tIns="45720" rIns="91440" bIns="45720" rtlCol="0" anchor="ctr"/>
          <a:lstStyle>
            <a:lvl1pPr algn="l">
              <a:defRPr sz="900">
                <a:solidFill>
                  <a:srgbClr val="FFFFFF"/>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02D1F596-25EA-47ED-93D1-F351803F277D}" type="datetimeFigureOut">
              <a:rPr kumimoji="0" lang="en-US" sz="90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12/7/2023</a:t>
            </a:fld>
            <a:endParaRPr kumimoji="0" lang="en-US"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686186" y="6459787"/>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all" spc="0" normalizeH="0" baseline="0" noProof="0">
              <a:ln>
                <a:noFill/>
              </a:ln>
              <a:solidFill>
                <a:srgbClr val="FFFFFF"/>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9900460" y="6459787"/>
            <a:ext cx="1312025" cy="365125"/>
          </a:xfrm>
          <a:prstGeom prst="rect">
            <a:avLst/>
          </a:prstGeom>
        </p:spPr>
        <p:txBody>
          <a:bodyPr vert="horz" lIns="91440" tIns="45720" rIns="91440" bIns="45720" rtlCol="0" anchor="ctr"/>
          <a:lstStyle>
            <a:lvl1pPr algn="r">
              <a:defRPr sz="1050">
                <a:solidFill>
                  <a:srgbClr val="FFFFFF"/>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981C9AC-2A05-43A5-965B-5F2F7DC03D04}"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73942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26401"/>
            <a:ext cx="6287069" cy="3136308"/>
          </a:xfrm>
          <a:prstGeom prst="rect">
            <a:avLst/>
          </a:prstGeom>
          <a:noFill/>
          <a:ln>
            <a:noFill/>
          </a:ln>
        </p:spPr>
      </p:pic>
      <p:sp>
        <p:nvSpPr>
          <p:cNvPr id="9" name="TextBox 8"/>
          <p:cNvSpPr txBox="1"/>
          <p:nvPr/>
        </p:nvSpPr>
        <p:spPr>
          <a:xfrm>
            <a:off x="1990100" y="2076148"/>
            <a:ext cx="5417103"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err="1">
                <a:ln>
                  <a:noFill/>
                </a:ln>
                <a:solidFill>
                  <a:srgbClr val="FFFF00"/>
                </a:solidFill>
                <a:effectLst/>
                <a:uLnTx/>
                <a:uFillTx/>
                <a:latin typeface="Times New Roman" panose="02020603050405020304" pitchFamily="18" charset="0"/>
                <a:ea typeface="+mn-ea"/>
                <a:cs typeface="Times New Roman" panose="02020603050405020304" pitchFamily="18" charset="0"/>
              </a:rPr>
              <a:t>Collège</a:t>
            </a:r>
            <a:r>
              <a:rPr kumimoji="0" lang="en-US" sz="3200" b="1"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 SSCC </a:t>
            </a:r>
            <a:r>
              <a:rPr kumimoji="0" lang="en-US" sz="3200" b="1" i="0" u="none" strike="noStrike" kern="1200" cap="none" spc="0" normalizeH="0" baseline="0" noProof="0" dirty="0" err="1">
                <a:ln>
                  <a:noFill/>
                </a:ln>
                <a:solidFill>
                  <a:srgbClr val="FFFF00"/>
                </a:solidFill>
                <a:effectLst/>
                <a:uLnTx/>
                <a:uFillTx/>
                <a:latin typeface="Times New Roman" panose="02020603050405020304" pitchFamily="18" charset="0"/>
                <a:ea typeface="+mn-ea"/>
                <a:cs typeface="Times New Roman" panose="02020603050405020304" pitchFamily="18" charset="0"/>
              </a:rPr>
              <a:t>Bickfaya</a:t>
            </a:r>
            <a:endParaRPr kumimoji="0" lang="en-US" sz="3200" b="1"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endParaRPr>
          </a:p>
        </p:txBody>
      </p:sp>
      <p:sp>
        <p:nvSpPr>
          <p:cNvPr id="10" name="TextBox 9"/>
          <p:cNvSpPr txBox="1"/>
          <p:nvPr/>
        </p:nvSpPr>
        <p:spPr>
          <a:xfrm>
            <a:off x="1990100" y="3338033"/>
            <a:ext cx="8237112" cy="193899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400" b="1"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UNITE II Neurobiologie Comportement humain et santé</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2400" b="1"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400" b="1"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Chapitre 5. Drogues et toxicomanie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2400" b="1"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endParaRPr>
          </a:p>
          <a:p>
            <a:pPr lvl="0"/>
            <a:r>
              <a:rPr lang="fr-FR" sz="2400" b="1" dirty="0">
                <a:solidFill>
                  <a:srgbClr val="FFFF00"/>
                </a:solidFill>
                <a:latin typeface="Times New Roman" panose="02020603050405020304" pitchFamily="18" charset="0"/>
                <a:cs typeface="Times New Roman" panose="02020603050405020304" pitchFamily="18" charset="0"/>
              </a:rPr>
              <a:t>Document 2 Mode d'action des drogues</a:t>
            </a:r>
            <a:endParaRPr kumimoji="0" lang="en-US" sz="2400" b="1"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881686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0566"/>
            <a:ext cx="10515600" cy="1325563"/>
          </a:xfrm>
        </p:spPr>
        <p:txBody>
          <a:bodyPr>
            <a:normAutofit/>
          </a:bodyPr>
          <a:lstStyle/>
          <a:p>
            <a:pPr lvl="0" algn="just"/>
            <a:r>
              <a:rPr lang="en-US" sz="3600" b="1" u="sng" dirty="0" err="1">
                <a:solidFill>
                  <a:srgbClr val="FFFF00"/>
                </a:solidFill>
                <a:latin typeface="+mn-lt"/>
              </a:rPr>
              <a:t>Cas</a:t>
            </a:r>
            <a:r>
              <a:rPr lang="en-US" sz="3600" b="1" u="sng" dirty="0">
                <a:solidFill>
                  <a:srgbClr val="FFFF00"/>
                </a:solidFill>
                <a:latin typeface="+mn-lt"/>
              </a:rPr>
              <a:t> de la morphine: </a:t>
            </a:r>
            <a:r>
              <a:rPr lang="fr-FR" sz="2800" dirty="0">
                <a:solidFill>
                  <a:srgbClr val="FFFF00"/>
                </a:solidFill>
                <a:latin typeface="+mn-lt"/>
              </a:rPr>
              <a:t>Traduire</a:t>
            </a:r>
            <a:r>
              <a:rPr lang="en-US" sz="2800" dirty="0">
                <a:solidFill>
                  <a:srgbClr val="FFFF00"/>
                </a:solidFill>
                <a:latin typeface="+mn-lt"/>
              </a:rPr>
              <a:t> le </a:t>
            </a:r>
            <a:r>
              <a:rPr lang="en-US" sz="2800" dirty="0" err="1">
                <a:solidFill>
                  <a:srgbClr val="FFFF00"/>
                </a:solidFill>
                <a:latin typeface="+mn-lt"/>
              </a:rPr>
              <a:t>schéma</a:t>
            </a:r>
            <a:r>
              <a:rPr lang="en-US" sz="2800" dirty="0">
                <a:solidFill>
                  <a:srgbClr val="FFFF00"/>
                </a:solidFill>
                <a:latin typeface="+mn-lt"/>
              </a:rPr>
              <a:t> ci-</a:t>
            </a:r>
            <a:r>
              <a:rPr lang="en-US" sz="2800" dirty="0" err="1">
                <a:solidFill>
                  <a:srgbClr val="FFFF00"/>
                </a:solidFill>
                <a:latin typeface="+mn-lt"/>
              </a:rPr>
              <a:t>dessous</a:t>
            </a:r>
            <a:r>
              <a:rPr lang="en-US" sz="2800" dirty="0">
                <a:solidFill>
                  <a:srgbClr val="FFFF00"/>
                </a:solidFill>
                <a:latin typeface="+mn-lt"/>
              </a:rPr>
              <a:t> </a:t>
            </a:r>
            <a:r>
              <a:rPr lang="en-US" sz="2800" dirty="0" err="1">
                <a:solidFill>
                  <a:srgbClr val="FFFF00"/>
                </a:solidFill>
                <a:latin typeface="+mn-lt"/>
              </a:rPr>
              <a:t>en</a:t>
            </a:r>
            <a:r>
              <a:rPr lang="en-US" sz="2800" dirty="0">
                <a:solidFill>
                  <a:srgbClr val="FFFF00"/>
                </a:solidFill>
                <a:latin typeface="+mn-lt"/>
              </a:rPr>
              <a:t> </a:t>
            </a:r>
            <a:r>
              <a:rPr lang="en-US" sz="2800" dirty="0" err="1">
                <a:solidFill>
                  <a:srgbClr val="FFFF00"/>
                </a:solidFill>
                <a:latin typeface="+mn-lt"/>
              </a:rPr>
              <a:t>texte</a:t>
            </a:r>
            <a:r>
              <a:rPr lang="en-US" sz="2800" dirty="0">
                <a:solidFill>
                  <a:srgbClr val="FFFF00"/>
                </a:solidFill>
                <a:latin typeface="+mn-lt"/>
              </a:rPr>
              <a:t> </a:t>
            </a:r>
            <a:r>
              <a:rPr lang="en-US" sz="2800" dirty="0" err="1">
                <a:solidFill>
                  <a:srgbClr val="FFFF00"/>
                </a:solidFill>
                <a:latin typeface="+mn-lt"/>
              </a:rPr>
              <a:t>explicatif</a:t>
            </a:r>
            <a:r>
              <a:rPr lang="en-US" sz="2800" dirty="0">
                <a:solidFill>
                  <a:srgbClr val="FFFF00"/>
                </a:solidFill>
                <a:latin typeface="+mn-lt"/>
              </a:rPr>
              <a:t> du mode </a:t>
            </a:r>
            <a:r>
              <a:rPr lang="en-US" sz="2800" dirty="0" err="1">
                <a:solidFill>
                  <a:srgbClr val="FFFF00"/>
                </a:solidFill>
                <a:latin typeface="+mn-lt"/>
              </a:rPr>
              <a:t>d’action</a:t>
            </a:r>
            <a:r>
              <a:rPr lang="en-US" sz="2800" dirty="0">
                <a:solidFill>
                  <a:srgbClr val="FFFF00"/>
                </a:solidFill>
                <a:latin typeface="+mn-lt"/>
              </a:rPr>
              <a:t> de la morphine sur le </a:t>
            </a:r>
            <a:r>
              <a:rPr lang="en-US" sz="2800" dirty="0" err="1">
                <a:solidFill>
                  <a:srgbClr val="FFFF00"/>
                </a:solidFill>
                <a:latin typeface="+mn-lt"/>
              </a:rPr>
              <a:t>système</a:t>
            </a:r>
            <a:r>
              <a:rPr lang="en-US" sz="2800" dirty="0">
                <a:solidFill>
                  <a:srgbClr val="FFFF00"/>
                </a:solidFill>
                <a:latin typeface="+mn-lt"/>
              </a:rPr>
              <a:t> </a:t>
            </a:r>
            <a:r>
              <a:rPr lang="en-US" sz="2800" dirty="0" err="1">
                <a:solidFill>
                  <a:srgbClr val="FFFF00"/>
                </a:solidFill>
                <a:latin typeface="+mn-lt"/>
              </a:rPr>
              <a:t>nerveux</a:t>
            </a:r>
            <a:r>
              <a:rPr lang="en-US" sz="2800" dirty="0">
                <a:solidFill>
                  <a:srgbClr val="FFFF00"/>
                </a:solidFill>
                <a:latin typeface="+mn-lt"/>
              </a:rPr>
              <a:t>. </a:t>
            </a:r>
            <a:endParaRPr lang="en-US" sz="3600" b="1" u="sng" dirty="0">
              <a:solidFill>
                <a:srgbClr val="FFFF00"/>
              </a:solidFill>
              <a:latin typeface="+mn-lt"/>
            </a:endParaRPr>
          </a:p>
        </p:txBody>
      </p:sp>
      <p:sp>
        <p:nvSpPr>
          <p:cNvPr id="5" name="AutoShape 2" descr="blob:https://web.whatsapp.com/82241258-3260-47c0-ae17-7a04429e43d3"/>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4" descr="blob:https://web.whatsapp.com/82241258-3260-47c0-ae17-7a04429e43d3"/>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8" name="Picture 7"/>
          <p:cNvPicPr>
            <a:picLocks noChangeAspect="1"/>
          </p:cNvPicPr>
          <p:nvPr/>
        </p:nvPicPr>
        <p:blipFill>
          <a:blip r:embed="rId2"/>
          <a:stretch>
            <a:fillRect/>
          </a:stretch>
        </p:blipFill>
        <p:spPr>
          <a:xfrm>
            <a:off x="838200" y="1466129"/>
            <a:ext cx="9904403" cy="4602162"/>
          </a:xfrm>
          <a:prstGeom prst="rect">
            <a:avLst/>
          </a:prstGeom>
        </p:spPr>
      </p:pic>
      <p:sp>
        <p:nvSpPr>
          <p:cNvPr id="9" name="TextBox 8"/>
          <p:cNvSpPr txBox="1"/>
          <p:nvPr/>
        </p:nvSpPr>
        <p:spPr>
          <a:xfrm>
            <a:off x="8465127" y="6192982"/>
            <a:ext cx="2119746" cy="369332"/>
          </a:xfrm>
          <a:prstGeom prst="rect">
            <a:avLst/>
          </a:prstGeom>
          <a:noFill/>
        </p:spPr>
        <p:txBody>
          <a:bodyPr wrap="square" rtlCol="0">
            <a:spAutoFit/>
          </a:bodyPr>
          <a:lstStyle/>
          <a:p>
            <a:r>
              <a:rPr lang="fr-FR" b="1" i="1" u="sng" dirty="0">
                <a:solidFill>
                  <a:srgbClr val="FFFF00"/>
                </a:solidFill>
              </a:rPr>
              <a:t>Livre page 98</a:t>
            </a:r>
          </a:p>
        </p:txBody>
      </p:sp>
    </p:spTree>
    <p:extLst>
      <p:ext uri="{BB962C8B-B14F-4D97-AF65-F5344CB8AC3E}">
        <p14:creationId xmlns:p14="http://schemas.microsoft.com/office/powerpoint/2010/main" val="1534673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9546" y="1354570"/>
            <a:ext cx="10515600" cy="4351338"/>
          </a:xfrm>
        </p:spPr>
        <p:txBody>
          <a:bodyPr>
            <a:noAutofit/>
          </a:bodyPr>
          <a:lstStyle/>
          <a:p>
            <a:pPr marL="0" indent="0" algn="just">
              <a:buNone/>
            </a:pPr>
            <a:r>
              <a:rPr lang="fr-FR" sz="3200" dirty="0">
                <a:solidFill>
                  <a:srgbClr val="FFFF00"/>
                </a:solidFill>
              </a:rPr>
              <a:t>Au niveau des voies de la douleur, des neurones modulateurs libèrent l’enképhaline (morphine endogène) qui se fixe sur des récepteurs du neurone présynaptique. Cette liaison entraine </a:t>
            </a:r>
            <a:r>
              <a:rPr lang="fr-FR" sz="3200">
                <a:solidFill>
                  <a:srgbClr val="FFFF00"/>
                </a:solidFill>
              </a:rPr>
              <a:t>l’inhibition partielle </a:t>
            </a:r>
            <a:r>
              <a:rPr lang="fr-FR" sz="3200" dirty="0">
                <a:solidFill>
                  <a:srgbClr val="FFFF00"/>
                </a:solidFill>
              </a:rPr>
              <a:t>de la sécrétion d’une substance P (médiateur de la douleur). </a:t>
            </a:r>
          </a:p>
          <a:p>
            <a:pPr marL="0" indent="0" algn="just">
              <a:buNone/>
            </a:pPr>
            <a:r>
              <a:rPr lang="fr-FR" sz="3200" dirty="0">
                <a:solidFill>
                  <a:srgbClr val="FFFF00"/>
                </a:solidFill>
              </a:rPr>
              <a:t>La morphine se fixe sur les récepteurs à enképhaline et inhibe </a:t>
            </a:r>
            <a:r>
              <a:rPr lang="fr-FR" sz="3200" dirty="0" err="1">
                <a:solidFill>
                  <a:srgbClr val="FFFF00"/>
                </a:solidFill>
              </a:rPr>
              <a:t>completement</a:t>
            </a:r>
            <a:r>
              <a:rPr lang="fr-FR" sz="3200" dirty="0">
                <a:solidFill>
                  <a:srgbClr val="FFFF00"/>
                </a:solidFill>
              </a:rPr>
              <a:t> la production de la substance P. </a:t>
            </a:r>
          </a:p>
          <a:p>
            <a:pPr marL="0" indent="0" algn="just">
              <a:buNone/>
            </a:pPr>
            <a:r>
              <a:rPr lang="fr-FR" sz="3200" dirty="0">
                <a:solidFill>
                  <a:srgbClr val="FFFF00"/>
                </a:solidFill>
              </a:rPr>
              <a:t>Cependant, alors que l’enképhaline est rapidement dissociée par une enzyme, la morphine a une action beaucoup plus durable car l’organisme ne contient aucune enzyme capable de la dégrader. </a:t>
            </a:r>
          </a:p>
        </p:txBody>
      </p:sp>
      <p:sp>
        <p:nvSpPr>
          <p:cNvPr id="4" name="Title 1"/>
          <p:cNvSpPr>
            <a:spLocks noGrp="1"/>
          </p:cNvSpPr>
          <p:nvPr>
            <p:ph type="title"/>
          </p:nvPr>
        </p:nvSpPr>
        <p:spPr>
          <a:xfrm>
            <a:off x="838200" y="365126"/>
            <a:ext cx="10515600" cy="867930"/>
          </a:xfrm>
        </p:spPr>
        <p:txBody>
          <a:bodyPr>
            <a:normAutofit/>
          </a:bodyPr>
          <a:lstStyle/>
          <a:p>
            <a:pPr lvl="0" algn="just"/>
            <a:r>
              <a:rPr lang="en-US" sz="3600" b="1" u="sng" dirty="0">
                <a:solidFill>
                  <a:srgbClr val="FFFF00"/>
                </a:solidFill>
                <a:latin typeface="+mn-lt"/>
              </a:rPr>
              <a:t>Mode </a:t>
            </a:r>
            <a:r>
              <a:rPr lang="en-US" sz="3600" b="1" u="sng" dirty="0" err="1">
                <a:solidFill>
                  <a:srgbClr val="FFFF00"/>
                </a:solidFill>
                <a:latin typeface="+mn-lt"/>
              </a:rPr>
              <a:t>d’action</a:t>
            </a:r>
            <a:r>
              <a:rPr lang="en-US" sz="3600" b="1" u="sng" dirty="0">
                <a:solidFill>
                  <a:srgbClr val="FFFF00"/>
                </a:solidFill>
                <a:latin typeface="+mn-lt"/>
              </a:rPr>
              <a:t> de la morphine:</a:t>
            </a:r>
          </a:p>
        </p:txBody>
      </p:sp>
    </p:spTree>
    <p:extLst>
      <p:ext uri="{BB962C8B-B14F-4D97-AF65-F5344CB8AC3E}">
        <p14:creationId xmlns:p14="http://schemas.microsoft.com/office/powerpoint/2010/main" val="758383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58674"/>
            <a:ext cx="10515600" cy="1325563"/>
          </a:xfrm>
        </p:spPr>
        <p:txBody>
          <a:bodyPr>
            <a:noAutofit/>
          </a:bodyPr>
          <a:lstStyle/>
          <a:p>
            <a:pPr algn="just"/>
            <a:r>
              <a:rPr lang="en-US" sz="2800" b="1" u="sng" dirty="0" err="1">
                <a:solidFill>
                  <a:srgbClr val="FFFF00"/>
                </a:solidFill>
                <a:latin typeface="+mn-lt"/>
              </a:rPr>
              <a:t>Cas</a:t>
            </a:r>
            <a:r>
              <a:rPr lang="en-US" sz="2800" b="1" u="sng" dirty="0">
                <a:solidFill>
                  <a:srgbClr val="FFFF00"/>
                </a:solidFill>
                <a:latin typeface="+mn-lt"/>
              </a:rPr>
              <a:t> de la </a:t>
            </a:r>
            <a:r>
              <a:rPr lang="en-US" sz="2800" b="1" u="sng" dirty="0" err="1">
                <a:solidFill>
                  <a:srgbClr val="FFFF00"/>
                </a:solidFill>
                <a:latin typeface="+mn-lt"/>
              </a:rPr>
              <a:t>cocaïne</a:t>
            </a:r>
            <a:r>
              <a:rPr lang="en-US" sz="2800" b="1" u="sng" dirty="0">
                <a:solidFill>
                  <a:srgbClr val="FFFF00"/>
                </a:solidFill>
                <a:latin typeface="+mn-lt"/>
              </a:rPr>
              <a:t>: </a:t>
            </a:r>
            <a:r>
              <a:rPr lang="en-US" sz="2800" dirty="0" err="1">
                <a:solidFill>
                  <a:srgbClr val="FFFF00"/>
                </a:solidFill>
                <a:latin typeface="+mn-lt"/>
              </a:rPr>
              <a:t>En</a:t>
            </a:r>
            <a:r>
              <a:rPr lang="en-US" sz="2800" dirty="0">
                <a:solidFill>
                  <a:srgbClr val="FFFF00"/>
                </a:solidFill>
                <a:latin typeface="+mn-lt"/>
              </a:rPr>
              <a:t> se </a:t>
            </a:r>
            <a:r>
              <a:rPr lang="en-US" sz="2800" dirty="0" err="1">
                <a:solidFill>
                  <a:srgbClr val="FFFF00"/>
                </a:solidFill>
                <a:latin typeface="+mn-lt"/>
              </a:rPr>
              <a:t>réf</a:t>
            </a:r>
            <a:r>
              <a:rPr lang="en-US" sz="2800" dirty="0" err="1">
                <a:solidFill>
                  <a:srgbClr val="FFFF00"/>
                </a:solidFill>
              </a:rPr>
              <a:t>é</a:t>
            </a:r>
            <a:r>
              <a:rPr lang="en-US" sz="2800" dirty="0" err="1">
                <a:solidFill>
                  <a:srgbClr val="FFFF00"/>
                </a:solidFill>
                <a:latin typeface="+mn-lt"/>
              </a:rPr>
              <a:t>rant</a:t>
            </a:r>
            <a:r>
              <a:rPr lang="en-US" sz="2800" dirty="0">
                <a:solidFill>
                  <a:srgbClr val="FFFF00"/>
                </a:solidFill>
                <a:latin typeface="+mn-lt"/>
              </a:rPr>
              <a:t> au </a:t>
            </a:r>
            <a:r>
              <a:rPr lang="en-US" sz="2800" dirty="0" err="1">
                <a:solidFill>
                  <a:srgbClr val="FFFF00"/>
                </a:solidFill>
                <a:latin typeface="+mn-lt"/>
              </a:rPr>
              <a:t>schéma</a:t>
            </a:r>
            <a:r>
              <a:rPr lang="en-US" sz="2800" dirty="0">
                <a:solidFill>
                  <a:srgbClr val="FFFF00"/>
                </a:solidFill>
                <a:latin typeface="+mn-lt"/>
              </a:rPr>
              <a:t> ci-</a:t>
            </a:r>
            <a:r>
              <a:rPr lang="en-US" sz="2800" dirty="0" err="1">
                <a:solidFill>
                  <a:srgbClr val="FFFF00"/>
                </a:solidFill>
                <a:latin typeface="+mn-lt"/>
              </a:rPr>
              <a:t>dessous</a:t>
            </a:r>
            <a:r>
              <a:rPr lang="en-US" sz="2800" dirty="0">
                <a:solidFill>
                  <a:srgbClr val="FFFF00"/>
                </a:solidFill>
                <a:latin typeface="+mn-lt"/>
              </a:rPr>
              <a:t> </a:t>
            </a:r>
            <a:r>
              <a:rPr lang="en-US" sz="2800" dirty="0" err="1">
                <a:solidFill>
                  <a:srgbClr val="FFFF00"/>
                </a:solidFill>
                <a:latin typeface="+mn-lt"/>
              </a:rPr>
              <a:t>expliquer</a:t>
            </a:r>
            <a:r>
              <a:rPr lang="en-US" sz="2800" dirty="0">
                <a:solidFill>
                  <a:srgbClr val="FFFF00"/>
                </a:solidFill>
                <a:latin typeface="+mn-lt"/>
              </a:rPr>
              <a:t> </a:t>
            </a:r>
            <a:r>
              <a:rPr lang="en-US" sz="2800" dirty="0" err="1">
                <a:solidFill>
                  <a:srgbClr val="FFFF00"/>
                </a:solidFill>
                <a:latin typeface="+mn-lt"/>
              </a:rPr>
              <a:t>pourquoi</a:t>
            </a:r>
            <a:r>
              <a:rPr lang="en-US" sz="2800" dirty="0">
                <a:solidFill>
                  <a:srgbClr val="FFFF00"/>
                </a:solidFill>
                <a:latin typeface="+mn-lt"/>
              </a:rPr>
              <a:t> </a:t>
            </a:r>
            <a:r>
              <a:rPr lang="fr-FR" sz="2800" dirty="0">
                <a:solidFill>
                  <a:srgbClr val="FFFF00"/>
                </a:solidFill>
                <a:latin typeface="+mn-lt"/>
              </a:rPr>
              <a:t>la cocaïne induit une sensation de plaisir intense.</a:t>
            </a:r>
            <a:endParaRPr lang="en-US" sz="2800" b="1" u="sng" dirty="0">
              <a:solidFill>
                <a:srgbClr val="FFFF00"/>
              </a:solidFill>
              <a:latin typeface="+mn-lt"/>
            </a:endParaRPr>
          </a:p>
        </p:txBody>
      </p:sp>
      <p:sp>
        <p:nvSpPr>
          <p:cNvPr id="3" name="TextBox 2"/>
          <p:cNvSpPr txBox="1"/>
          <p:nvPr/>
        </p:nvSpPr>
        <p:spPr>
          <a:xfrm>
            <a:off x="838199" y="6012873"/>
            <a:ext cx="9317183" cy="369332"/>
          </a:xfrm>
          <a:prstGeom prst="rect">
            <a:avLst/>
          </a:prstGeom>
          <a:noFill/>
        </p:spPr>
        <p:txBody>
          <a:bodyPr wrap="square" rtlCol="0">
            <a:spAutoFit/>
          </a:bodyPr>
          <a:lstStyle/>
          <a:p>
            <a:r>
              <a:rPr lang="fr-FR" b="1" dirty="0">
                <a:solidFill>
                  <a:srgbClr val="FFFF00"/>
                </a:solidFill>
              </a:rPr>
              <a:t>N.B: La dopamine est un neurotransmetteur responsable de la sensation de plaisir. </a:t>
            </a:r>
          </a:p>
        </p:txBody>
      </p:sp>
      <p:sp>
        <p:nvSpPr>
          <p:cNvPr id="4" name="TextBox 3"/>
          <p:cNvSpPr txBox="1"/>
          <p:nvPr/>
        </p:nvSpPr>
        <p:spPr>
          <a:xfrm>
            <a:off x="8963890" y="5643541"/>
            <a:ext cx="2119746" cy="369332"/>
          </a:xfrm>
          <a:prstGeom prst="rect">
            <a:avLst/>
          </a:prstGeom>
          <a:noFill/>
        </p:spPr>
        <p:txBody>
          <a:bodyPr wrap="square" rtlCol="0">
            <a:spAutoFit/>
          </a:bodyPr>
          <a:lstStyle/>
          <a:p>
            <a:r>
              <a:rPr lang="fr-FR" b="1" i="1" u="sng" dirty="0">
                <a:solidFill>
                  <a:srgbClr val="FFFF00"/>
                </a:solidFill>
              </a:rPr>
              <a:t>Livre page 99</a:t>
            </a:r>
          </a:p>
        </p:txBody>
      </p:sp>
      <p:pic>
        <p:nvPicPr>
          <p:cNvPr id="6" name="Picture 5"/>
          <p:cNvPicPr>
            <a:picLocks noChangeAspect="1"/>
          </p:cNvPicPr>
          <p:nvPr/>
        </p:nvPicPr>
        <p:blipFill>
          <a:blip r:embed="rId2"/>
          <a:stretch>
            <a:fillRect/>
          </a:stretch>
        </p:blipFill>
        <p:spPr>
          <a:xfrm>
            <a:off x="3604130" y="1390788"/>
            <a:ext cx="4568104" cy="4622085"/>
          </a:xfrm>
          <a:prstGeom prst="rect">
            <a:avLst/>
          </a:prstGeom>
        </p:spPr>
      </p:pic>
    </p:spTree>
    <p:extLst>
      <p:ext uri="{BB962C8B-B14F-4D97-AF65-F5344CB8AC3E}">
        <p14:creationId xmlns:p14="http://schemas.microsoft.com/office/powerpoint/2010/main" val="1570574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solidFill>
                  <a:srgbClr val="FFFF00"/>
                </a:solidFill>
              </a:rPr>
              <a:t>Mode </a:t>
            </a:r>
            <a:r>
              <a:rPr lang="en-US" b="1" u="sng" dirty="0" err="1">
                <a:solidFill>
                  <a:srgbClr val="FFFF00"/>
                </a:solidFill>
              </a:rPr>
              <a:t>d’action</a:t>
            </a:r>
            <a:r>
              <a:rPr lang="en-US" b="1" u="sng" dirty="0">
                <a:solidFill>
                  <a:srgbClr val="FFFF00"/>
                </a:solidFill>
              </a:rPr>
              <a:t> de la </a:t>
            </a:r>
            <a:r>
              <a:rPr lang="en-US" b="1" u="sng" dirty="0" err="1">
                <a:solidFill>
                  <a:srgbClr val="FFFF00"/>
                </a:solidFill>
              </a:rPr>
              <a:t>cocaïne</a:t>
            </a:r>
            <a:r>
              <a:rPr lang="en-US" b="1" u="sng" dirty="0">
                <a:solidFill>
                  <a:srgbClr val="FFFF00"/>
                </a:solidFill>
              </a:rPr>
              <a:t>:</a:t>
            </a:r>
            <a:endParaRPr lang="fr-FR" dirty="0"/>
          </a:p>
        </p:txBody>
      </p:sp>
      <p:sp>
        <p:nvSpPr>
          <p:cNvPr id="3" name="Content Placeholder 2"/>
          <p:cNvSpPr>
            <a:spLocks noGrp="1"/>
          </p:cNvSpPr>
          <p:nvPr>
            <p:ph idx="1"/>
          </p:nvPr>
        </p:nvSpPr>
        <p:spPr/>
        <p:txBody>
          <a:bodyPr/>
          <a:lstStyle/>
          <a:p>
            <a:pPr marL="0" lvl="0" indent="0" algn="just">
              <a:buNone/>
            </a:pPr>
            <a:r>
              <a:rPr lang="fr-FR" sz="3200" dirty="0">
                <a:solidFill>
                  <a:srgbClr val="FFFF00"/>
                </a:solidFill>
              </a:rPr>
              <a:t>La cocaïne empêche la recapture de la dopamine. Par conséquent, les molécules de dopamine libérées par exocytose persistent dans la fente synaptique, par conséquent, une plus grande quantité de dopamine sera fixée sur ses récepteurs spécifiques (pour un temps prolongé). Puisque la dopamine est un neurotransmetteur responsable de la sensation de plaisir, elle induira une sensation intense de plaisir. </a:t>
            </a:r>
            <a:endParaRPr lang="en-US" sz="3200" dirty="0">
              <a:solidFill>
                <a:srgbClr val="FFFF00"/>
              </a:solidFill>
            </a:endParaRPr>
          </a:p>
          <a:p>
            <a:endParaRPr lang="fr-FR" dirty="0"/>
          </a:p>
        </p:txBody>
      </p:sp>
    </p:spTree>
    <p:extLst>
      <p:ext uri="{BB962C8B-B14F-4D97-AF65-F5344CB8AC3E}">
        <p14:creationId xmlns:p14="http://schemas.microsoft.com/office/powerpoint/2010/main" val="13929310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445</TotalTime>
  <Words>262</Words>
  <Application>Microsoft Office PowerPoint</Application>
  <PresentationFormat>Widescreen</PresentationFormat>
  <Paragraphs>17</Paragraphs>
  <Slides>5</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Arial</vt:lpstr>
      <vt:lpstr>Calibri</vt:lpstr>
      <vt:lpstr>Calibri Light</vt:lpstr>
      <vt:lpstr>Times New Roman</vt:lpstr>
      <vt:lpstr>Office Theme</vt:lpstr>
      <vt:lpstr>Retrospect</vt:lpstr>
      <vt:lpstr>PowerPoint Presentation</vt:lpstr>
      <vt:lpstr>Cas de la morphine: Traduire le schéma ci-dessous en texte explicatif du mode d’action de la morphine sur le système nerveux. </vt:lpstr>
      <vt:lpstr>Mode d’action de la morphine:</vt:lpstr>
      <vt:lpstr>Cas de la cocaïne: En se référant au schéma ci-dessous expliquer pourquoi la cocaïne induit une sensation de plaisir intense.</vt:lpstr>
      <vt:lpstr>Mode d’action de la cocaïne:</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toxicomanie un paradis artificiel.</dc:title>
  <dc:creator>Maher Fattouh</dc:creator>
  <cp:lastModifiedBy>Admin</cp:lastModifiedBy>
  <cp:revision>67</cp:revision>
  <dcterms:created xsi:type="dcterms:W3CDTF">2019-11-18T05:52:18Z</dcterms:created>
  <dcterms:modified xsi:type="dcterms:W3CDTF">2023-12-07T06:35:24Z</dcterms:modified>
</cp:coreProperties>
</file>